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59" r:id="rId3"/>
    <p:sldId id="260" r:id="rId4"/>
    <p:sldId id="262" r:id="rId5"/>
    <p:sldId id="263" r:id="rId6"/>
    <p:sldId id="264" r:id="rId7"/>
    <p:sldId id="265" r:id="rId8"/>
    <p:sldId id="266" r:id="rId9"/>
    <p:sldId id="267" r:id="rId10"/>
    <p:sldId id="270" r:id="rId11"/>
    <p:sldId id="271" r:id="rId12"/>
    <p:sldId id="272"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C10B"/>
    <a:srgbClr val="0097CC"/>
    <a:srgbClr val="661E7A"/>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E4753DBA-8567-45AB-A847-CAAEEBED5BBA}" type="datetimeFigureOut">
              <a:rPr lang="en-US"/>
              <a:pPr>
                <a:defRPr/>
              </a:pPr>
              <a:t>9/13/2011</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D750A975-530F-46CD-9C38-207F7C57FB01}" type="slidenum">
              <a:rPr lang="en-US"/>
              <a:pPr>
                <a:defRPr/>
              </a:pPr>
              <a:t>‹#›</a:t>
            </a:fld>
            <a:endParaRPr 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D88E06D6-9B2E-4685-BDA6-9735D02D033A}" type="datetimeFigureOut">
              <a:rPr lang="en-US"/>
              <a:pPr>
                <a:defRPr/>
              </a:pPr>
              <a:t>9/13/2011</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5A8CBD7-FDDB-46F0-B42D-60FFC4B852CC}" type="slidenum">
              <a:rPr lang="en-US"/>
              <a:pPr>
                <a:defRPr/>
              </a:pPr>
              <a:t>‹#›</a:t>
            </a:fld>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243FB6-0F07-4A49-8488-96E9D7452FB6}" type="datetimeFigureOut">
              <a:rPr lang="en-US"/>
              <a:pPr>
                <a:defRPr/>
              </a:pPr>
              <a:t>9/13/2011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6D01A9-F369-4108-BA25-3088ECF9FFF5}" type="slidenum">
              <a:rPr lang="en-US"/>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F3403EA-45DF-4559-A9E3-F9D30A63088D}" type="datetimeFigureOut">
              <a:rPr lang="en-US"/>
              <a:pPr>
                <a:defRPr/>
              </a:pPr>
              <a:t>9/13/2011</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15B208D4-312E-4B05-ADF0-6DEF0986CE86}" type="slidenum">
              <a:rPr lang="en-US"/>
              <a:pPr>
                <a:defRPr/>
              </a:pPr>
              <a:t>‹#›</a:t>
            </a:fld>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4D0ABF28-9A4A-427D-B672-C1808D5EC78A}" type="datetimeFigureOut">
              <a:rPr lang="en-US"/>
              <a:pPr>
                <a:defRPr/>
              </a:pPr>
              <a:t>9/13/2011</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949E62B8-4F31-44F6-B331-F4B12CF7E4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8C2BDC93-7F4D-4939-B097-E7CD0D3B8D6E}" type="datetimeFigureOut">
              <a:rPr lang="en-US"/>
              <a:pPr>
                <a:defRPr/>
              </a:pPr>
              <a:t>9/13/2011</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2B2834D-593A-44B9-A3DB-325E6C72A606}" type="slidenum">
              <a:rPr lang="en-US"/>
              <a:pPr>
                <a:defRPr/>
              </a:pPr>
              <a:t>‹#›</a:t>
            </a:fld>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3469979F-6C07-457F-8061-E0C564454C58}" type="datetimeFigureOut">
              <a:rPr lang="en-US"/>
              <a:pPr>
                <a:defRPr/>
              </a:pPr>
              <a:t>9/13/2011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CC41563F-4521-44A0-947D-73A3EBC5E0F1}" type="slidenum">
              <a:rPr lang="en-US"/>
              <a:pPr>
                <a:defRPr/>
              </a:pPr>
              <a:t>‹#›</a:t>
            </a:fld>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DB211C3C-D94B-4436-97D4-9A9E0533D2E8}" type="datetimeFigureOut">
              <a:rPr lang="en-US"/>
              <a:pPr>
                <a:defRPr/>
              </a:pPr>
              <a:t>9/13/2011</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9843E0A-8AF3-4ACB-8C70-9CA701F2475A}" type="slidenum">
              <a:rPr lang="en-US"/>
              <a:pPr>
                <a:defRPr/>
              </a:pPr>
              <a:t>‹#›</a:t>
            </a:fld>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4EFA76C9-2E31-4747-A5C8-60397599ED8E}" type="datetimeFigureOut">
              <a:rPr lang="en-US"/>
              <a:pPr>
                <a:defRPr/>
              </a:pPr>
              <a:t>9/13/2011</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74A4E837-A051-493E-8B56-46E5C3B578B7}" type="slidenum">
              <a:rPr lang="en-US"/>
              <a:pPr>
                <a:defRPr/>
              </a:pPr>
              <a:t>‹#›</a:t>
            </a:fld>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E8FAD6AA-C66E-4040-A248-488D33B97E2F}" type="datetimeFigureOut">
              <a:rPr lang="en-US"/>
              <a:pPr>
                <a:defRPr/>
              </a:pPr>
              <a:t>9/13/2011</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9D4B77B-2C35-4F0F-AF26-42564B9F0278}" type="slidenum">
              <a:rPr lang="en-US"/>
              <a:pPr>
                <a:defRPr/>
              </a:pPr>
              <a:t>‹#›</a:t>
            </a:fld>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7B83457F-12BA-407D-8B31-6C9FED830C62}" type="datetimeFigureOut">
              <a:rPr lang="en-US"/>
              <a:pPr>
                <a:defRPr/>
              </a:pPr>
              <a:t>9/13/2011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2B084021-671E-476C-996F-E494AB2E7FDF}" type="slidenum">
              <a:rPr lang="en-US"/>
              <a:pPr>
                <a:defRPr/>
              </a:pPr>
              <a:t>‹#›</a:t>
            </a:fld>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C5F2BDC6-6A0C-4295-9FFF-E449292BEB72}" type="datetimeFigureOut">
              <a:rPr lang="en-US"/>
              <a:pPr>
                <a:defRPr/>
              </a:pPr>
              <a:t>9/13/2011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33DA53D7-8126-4431-ABAB-2D063D0A087A}"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4" r:id="rId4"/>
    <p:sldLayoutId id="2147483748" r:id="rId5"/>
    <p:sldLayoutId id="2147483743" r:id="rId6"/>
    <p:sldLayoutId id="2147483749" r:id="rId7"/>
    <p:sldLayoutId id="2147483750" r:id="rId8"/>
    <p:sldLayoutId id="2147483751" r:id="rId9"/>
    <p:sldLayoutId id="2147483742" r:id="rId10"/>
    <p:sldLayoutId id="2147483752" r:id="rId11"/>
  </p:sldLayoutIdLst>
  <p:transition>
    <p:zoom dir="in"/>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pr/imgres?q=baby+sheep+cartoon&amp;hl=es&amp;gbv=2&amp;tbm=isch&amp;tbnid=vxkqqjuv2s110M:&amp;imgrefurl=http://es.123rf.com/photo_7588632_madre-de-ovejas-sonriente-de-dibujos-animados-con-beb-lactante.html&amp;docid=jdh7UMSthTO2FM&amp;w=132&amp;h=168&amp;ei=rb9fTvClHOnJsQKj2JG8Ag&amp;zoom=1&amp;iact=hc&amp;vpx=738&amp;vpy=228&amp;dur=3169&amp;hovh=134&amp;hovw=105&amp;tx=77&amp;ty=72&amp;page=3&amp;tbnh=134&amp;tbnw=105&amp;start=34&amp;ndsp=18&amp;ved=1t:429,r:3,s:34&amp;biw=1280&amp;bih=641"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www.google.com.pr/imgres?q=barn+cartoon&amp;hl=es&amp;sa=X&amp;gbv=2&amp;tbm=isch&amp;tbnid=l8tH5QRZIr73yM:&amp;imgrefurl=http://www.123rf.com/photo_7630265_cartoon-red-barn.html&amp;docid=v3IbRFZcfJ6P9M&amp;w=159&amp;h=168&amp;ei=C8VfTt7MKIPfsQLgkukJ&amp;zoom=1&amp;iact=hc&amp;vpx=1080&amp;vpy=121&amp;dur=699&amp;hovh=134&amp;hovw=127&amp;tx=100&amp;ty=115&amp;page=5&amp;tbnh=134&amp;tbnw=127&amp;start=67&amp;ndsp=18&amp;ved=1t:429,r:17,s:67&amp;biw=1280&amp;bih=64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pr/imgres?q=pig+cartoon&amp;hl=es&amp;gbv=2&amp;tbm=isch&amp;tbnid=dQhWMj-ugp2fCM:&amp;imgrefurl=http://www.primoclipart.com/view-clipart/cartoon-pig-clip-art&amp;docid=e6XXpxutv4IJLM&amp;w=800&amp;h=580&amp;ei=Kb9fTvaEEqPisQLmxaEe&amp;zoom=1&amp;iact=hc&amp;vpx=200&amp;vpy=293&amp;dur=355&amp;hovh=190&amp;hovw=263&amp;tx=157&amp;ty=109&amp;page=5&amp;tbnh=151&amp;tbnw=207&amp;start=69&amp;ndsp=19&amp;ved=1t:429,r:13,s:69&amp;biw=1280&amp;bih=641"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www.google.com.pr/imgres?q=cajita&amp;hl=es&amp;gbv=2&amp;tbm=isch&amp;tbnid=_I5LdvOVlovT5M:&amp;imgrefurl=http://anamilenapuerta.blogspot.com/2011/05/la-cajita.html&amp;docid=Ae7otwa-Tzah0M&amp;w=600&amp;h=450&amp;ei=z8NfTvOxBMLDsQKpsID8Dw&amp;zoom=1&amp;iact=hc&amp;vpx=158&amp;vpy=122&amp;dur=194&amp;hovh=194&amp;hovw=259&amp;tx=177&amp;ty=92&amp;page=1&amp;tbnh=146&amp;tbnw=135&amp;start=0&amp;ndsp=18&amp;ved=1t:429,r:0,s:0&amp;biw=1280&amp;bih=64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15" name="TextBox 14"/>
          <p:cNvSpPr txBox="1"/>
          <p:nvPr/>
        </p:nvSpPr>
        <p:spPr>
          <a:xfrm>
            <a:off x="2438400" y="685800"/>
            <a:ext cx="6553200" cy="2123658"/>
          </a:xfrm>
          <a:prstGeom prst="rect">
            <a:avLst/>
          </a:prstGeom>
          <a:noFill/>
        </p:spPr>
        <p:txBody>
          <a:bodyPr wrap="square">
            <a:spAutoFit/>
          </a:bodyPr>
          <a:lstStyle/>
          <a:p>
            <a:pPr algn="ctr" fontAlgn="auto">
              <a:spcBef>
                <a:spcPts val="0"/>
              </a:spcBef>
              <a:spcAft>
                <a:spcPts val="0"/>
              </a:spcAft>
              <a:defRPr/>
            </a:pPr>
            <a:r>
              <a:rPr lang="en-US" sz="6000" b="1" dirty="0" smtClean="0">
                <a:solidFill>
                  <a:srgbClr val="D60093"/>
                </a:solidFill>
                <a:effectLst>
                  <a:outerShdw blurRad="38100" dist="38100" dir="2700000" algn="tl">
                    <a:srgbClr val="000000">
                      <a:alpha val="43137"/>
                    </a:srgbClr>
                  </a:outerShdw>
                </a:effectLst>
                <a:latin typeface="Catchup Thin" pitchFamily="2" charset="0"/>
              </a:rPr>
              <a:t> </a:t>
            </a:r>
            <a:r>
              <a:rPr lang="en-US" sz="4800" b="1" dirty="0" smtClean="0">
                <a:solidFill>
                  <a:srgbClr val="00B0F0"/>
                </a:solidFill>
                <a:effectLst>
                  <a:outerShdw blurRad="38100" dist="38100" dir="2700000" algn="tl">
                    <a:srgbClr val="000000">
                      <a:alpha val="43137"/>
                    </a:srgbClr>
                  </a:outerShdw>
                </a:effectLst>
                <a:latin typeface="Catchup Thin" pitchFamily="2" charset="0"/>
              </a:rPr>
              <a:t>Un </a:t>
            </a:r>
            <a:r>
              <a:rPr lang="en-US" sz="4800" b="1" dirty="0" err="1" smtClean="0">
                <a:solidFill>
                  <a:srgbClr val="00B0F0"/>
                </a:solidFill>
                <a:effectLst>
                  <a:outerShdw blurRad="38100" dist="38100" dir="2700000" algn="tl">
                    <a:srgbClr val="000000">
                      <a:alpha val="43137"/>
                    </a:srgbClr>
                  </a:outerShdw>
                </a:effectLst>
                <a:latin typeface="Catchup Thin" pitchFamily="2" charset="0"/>
              </a:rPr>
              <a:t>pollito</a:t>
            </a:r>
            <a:r>
              <a:rPr lang="en-US" sz="4800" b="1" dirty="0" smtClean="0">
                <a:solidFill>
                  <a:srgbClr val="00B0F0"/>
                </a:solidFill>
                <a:effectLst>
                  <a:outerShdw blurRad="38100" dist="38100" dir="2700000" algn="tl">
                    <a:srgbClr val="000000">
                      <a:alpha val="43137"/>
                    </a:srgbClr>
                  </a:outerShdw>
                </a:effectLst>
                <a:latin typeface="Catchup Thin" pitchFamily="2" charset="0"/>
              </a:rPr>
              <a:t> </a:t>
            </a:r>
            <a:r>
              <a:rPr lang="en-US" sz="4800" b="1" dirty="0" err="1" smtClean="0">
                <a:solidFill>
                  <a:srgbClr val="00B0F0"/>
                </a:solidFill>
                <a:effectLst>
                  <a:outerShdw blurRad="38100" dist="38100" dir="2700000" algn="tl">
                    <a:srgbClr val="000000">
                      <a:alpha val="43137"/>
                    </a:srgbClr>
                  </a:outerShdw>
                </a:effectLst>
                <a:latin typeface="Catchup Thin" pitchFamily="2" charset="0"/>
              </a:rPr>
              <a:t>generoso</a:t>
            </a:r>
            <a:endParaRPr lang="en-US" sz="4800" b="1" dirty="0" smtClean="0">
              <a:solidFill>
                <a:srgbClr val="00B0F0"/>
              </a:solidFill>
              <a:effectLst>
                <a:outerShdw blurRad="38100" dist="38100" dir="2700000" algn="tl">
                  <a:srgbClr val="000000">
                    <a:alpha val="43137"/>
                  </a:srgbClr>
                </a:outerShdw>
              </a:effectLst>
              <a:latin typeface="Catchup Thin" pitchFamily="2" charset="0"/>
            </a:endParaRPr>
          </a:p>
          <a:p>
            <a:pPr algn="ctr" fontAlgn="auto">
              <a:spcBef>
                <a:spcPts val="0"/>
              </a:spcBef>
              <a:spcAft>
                <a:spcPts val="0"/>
              </a:spcAft>
              <a:defRPr/>
            </a:pPr>
            <a:endParaRPr lang="en-US" sz="7200" b="1" dirty="0">
              <a:solidFill>
                <a:srgbClr val="D60093"/>
              </a:solidFill>
              <a:effectLst>
                <a:outerShdw blurRad="38100" dist="38100" dir="2700000" algn="tl">
                  <a:srgbClr val="000000">
                    <a:alpha val="43137"/>
                  </a:srgbClr>
                </a:outerShdw>
              </a:effectLst>
              <a:latin typeface="Catchup Thin" pitchFamily="2" charset="0"/>
            </a:endParaRPr>
          </a:p>
        </p:txBody>
      </p:sp>
      <p:sp>
        <p:nvSpPr>
          <p:cNvPr id="11" name="TextBox 10"/>
          <p:cNvSpPr txBox="1"/>
          <p:nvPr/>
        </p:nvSpPr>
        <p:spPr>
          <a:xfrm>
            <a:off x="3657600" y="3810000"/>
            <a:ext cx="4495800" cy="1938992"/>
          </a:xfrm>
          <a:prstGeom prst="rect">
            <a:avLst/>
          </a:prstGeom>
          <a:noFill/>
        </p:spPr>
        <p:txBody>
          <a:bodyPr wrap="square" rtlCol="0">
            <a:spAutoFit/>
          </a:bodyPr>
          <a:lstStyle/>
          <a:p>
            <a:pPr algn="r"/>
            <a:r>
              <a:rPr lang="en-US" sz="2400" b="1" dirty="0" smtClean="0">
                <a:solidFill>
                  <a:srgbClr val="661E7A"/>
                </a:solidFill>
              </a:rPr>
              <a:t>Alexandra M. Sosa </a:t>
            </a:r>
          </a:p>
          <a:p>
            <a:pPr algn="r"/>
            <a:r>
              <a:rPr lang="en-US" sz="2400" b="1" dirty="0" smtClean="0">
                <a:solidFill>
                  <a:srgbClr val="661E7A"/>
                </a:solidFill>
              </a:rPr>
              <a:t>Alexandra M. </a:t>
            </a:r>
            <a:r>
              <a:rPr lang="en-US" sz="2400" b="1" dirty="0" err="1" smtClean="0">
                <a:solidFill>
                  <a:srgbClr val="661E7A"/>
                </a:solidFill>
              </a:rPr>
              <a:t>Canabal</a:t>
            </a:r>
            <a:endParaRPr lang="en-US" sz="2400" b="1" dirty="0" smtClean="0">
              <a:solidFill>
                <a:srgbClr val="661E7A"/>
              </a:solidFill>
            </a:endParaRPr>
          </a:p>
          <a:p>
            <a:pPr algn="r"/>
            <a:r>
              <a:rPr lang="en-US" sz="2400" b="1" dirty="0" err="1" smtClean="0">
                <a:solidFill>
                  <a:srgbClr val="661E7A"/>
                </a:solidFill>
              </a:rPr>
              <a:t>Izraim</a:t>
            </a:r>
            <a:r>
              <a:rPr lang="en-US" sz="2400" b="1" dirty="0" smtClean="0">
                <a:solidFill>
                  <a:srgbClr val="661E7A"/>
                </a:solidFill>
              </a:rPr>
              <a:t> L. Robles</a:t>
            </a:r>
          </a:p>
          <a:p>
            <a:pPr algn="r"/>
            <a:r>
              <a:rPr lang="en-US" sz="2400" b="1" dirty="0" err="1" smtClean="0">
                <a:solidFill>
                  <a:srgbClr val="661E7A"/>
                </a:solidFill>
              </a:rPr>
              <a:t>Edpe</a:t>
            </a:r>
            <a:r>
              <a:rPr lang="en-US" sz="2400" b="1" dirty="0" smtClean="0">
                <a:solidFill>
                  <a:srgbClr val="661E7A"/>
                </a:solidFill>
              </a:rPr>
              <a:t> </a:t>
            </a:r>
            <a:r>
              <a:rPr lang="en-US" sz="2400" b="1" smtClean="0">
                <a:solidFill>
                  <a:srgbClr val="661E7A"/>
                </a:solidFill>
              </a:rPr>
              <a:t>3129 – 086H </a:t>
            </a:r>
            <a:endParaRPr lang="en-US" sz="2400" b="1" dirty="0" smtClean="0">
              <a:solidFill>
                <a:srgbClr val="661E7A"/>
              </a:solidFill>
            </a:endParaRPr>
          </a:p>
          <a:p>
            <a:pPr algn="r"/>
            <a:r>
              <a:rPr lang="en-US" sz="2400" b="1" dirty="0" smtClean="0">
                <a:solidFill>
                  <a:srgbClr val="661E7A"/>
                </a:solidFill>
              </a:rPr>
              <a:t>Prof. </a:t>
            </a:r>
            <a:r>
              <a:rPr lang="en-US" sz="2400" b="1" dirty="0" err="1" smtClean="0">
                <a:solidFill>
                  <a:srgbClr val="661E7A"/>
                </a:solidFill>
              </a:rPr>
              <a:t>Rodríguez</a:t>
            </a:r>
            <a:r>
              <a:rPr lang="en-US" sz="2400" b="1" dirty="0" smtClean="0">
                <a:solidFill>
                  <a:srgbClr val="661E7A"/>
                </a:solidFill>
              </a:rPr>
              <a:t> </a:t>
            </a:r>
            <a:r>
              <a:rPr lang="en-US" sz="2400" b="1" dirty="0" err="1" smtClean="0">
                <a:solidFill>
                  <a:srgbClr val="661E7A"/>
                </a:solidFill>
              </a:rPr>
              <a:t>Sanfiorenzo</a:t>
            </a:r>
            <a:endParaRPr lang="en-US" sz="2400" b="1" dirty="0">
              <a:solidFill>
                <a:srgbClr val="661E7A"/>
              </a:solidFill>
            </a:endParaRPr>
          </a:p>
        </p:txBody>
      </p:sp>
      <p:pic>
        <p:nvPicPr>
          <p:cNvPr id="12" name="Picture 4" descr="http://t2.gstatic.com/images?q=tbn:ANd9GcQv-s1j8BNyz2Nd6aYVVFKQIfQZl6GZjLqEFr_jb3b3he2gKhIz"/>
          <p:cNvPicPr>
            <a:picLocks noChangeAspect="1" noChangeArrowheads="1"/>
          </p:cNvPicPr>
          <p:nvPr/>
        </p:nvPicPr>
        <p:blipFill>
          <a:blip r:embed="rId3" cstate="print"/>
          <a:srcRect/>
          <a:stretch>
            <a:fillRect/>
          </a:stretch>
        </p:blipFill>
        <p:spPr bwMode="auto">
          <a:xfrm rot="20543870">
            <a:off x="1230521" y="2821424"/>
            <a:ext cx="2029154" cy="2207789"/>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5">
                                            <p:txEl>
                                              <p:pRg st="0" end="0"/>
                                            </p:txEl>
                                          </p:spTgt>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988"/>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914400"/>
            <a:ext cx="6096000" cy="5740033"/>
          </a:xfrm>
          <a:prstGeom prst="rect">
            <a:avLst/>
          </a:prstGeom>
          <a:noFill/>
        </p:spPr>
        <p:txBody>
          <a:bodyPr wrap="square" rtlCol="0">
            <a:spAutoFit/>
          </a:bodyPr>
          <a:lstStyle/>
          <a:p>
            <a:pPr algn="ctr"/>
            <a:r>
              <a:rPr lang="en-US" b="1" dirty="0" err="1" smtClean="0"/>
              <a:t>Referencias</a:t>
            </a:r>
            <a:endParaRPr lang="en-US" b="1" dirty="0" smtClean="0"/>
          </a:p>
          <a:p>
            <a:endParaRPr lang="en-US" dirty="0"/>
          </a:p>
          <a:p>
            <a:endParaRPr lang="en-US" dirty="0" smtClean="0"/>
          </a:p>
          <a:p>
            <a:endParaRPr lang="en-US" sz="1400" dirty="0"/>
          </a:p>
          <a:p>
            <a:r>
              <a:rPr lang="es-PR" sz="1400" i="1" dirty="0" err="1"/>
              <a:t>Baby</a:t>
            </a:r>
            <a:r>
              <a:rPr lang="es-PR" sz="1400" i="1" dirty="0"/>
              <a:t> </a:t>
            </a:r>
            <a:r>
              <a:rPr lang="es-PR" sz="1400" i="1" dirty="0" err="1"/>
              <a:t>Sheep</a:t>
            </a:r>
            <a:r>
              <a:rPr lang="es-PR" sz="1400" i="1" dirty="0"/>
              <a:t> </a:t>
            </a:r>
            <a:r>
              <a:rPr lang="es-PR" sz="1400" i="1" dirty="0" err="1"/>
              <a:t>Cartoon</a:t>
            </a:r>
            <a:r>
              <a:rPr lang="es-PR" sz="1400" i="1" dirty="0"/>
              <a:t>.</a:t>
            </a:r>
            <a:r>
              <a:rPr lang="es-PR" sz="1400" dirty="0"/>
              <a:t> (2011). Recuperado el 30 de agosto de 2011, de </a:t>
            </a:r>
            <a:r>
              <a:rPr lang="es-PR" sz="1400" b="1" dirty="0"/>
              <a:t> </a:t>
            </a:r>
            <a:r>
              <a:rPr lang="es-PR" sz="1400" u="sng" dirty="0" smtClean="0">
                <a:hlinkClick r:id="rId3"/>
              </a:rPr>
              <a:t>http</a:t>
            </a:r>
            <a:r>
              <a:rPr lang="es-PR" sz="1400" u="sng" dirty="0">
                <a:hlinkClick r:id="rId3"/>
              </a:rPr>
              <a:t>://</a:t>
            </a:r>
            <a:r>
              <a:rPr lang="es-PR" sz="1400" u="sng" dirty="0" smtClean="0">
                <a:hlinkClick r:id="rId3"/>
              </a:rPr>
              <a:t>www.google.com.pr/imgres?q=baby+sheep+cartoon&amp;hl=es&amp;gbv=2&amp;tbm=isch&amp;tbnid=vxkqqjuv2s110M</a:t>
            </a:r>
            <a:r>
              <a:rPr lang="es-PR" sz="1400" u="sng" dirty="0">
                <a:hlinkClick r:id="rId3"/>
              </a:rPr>
              <a:t>:&amp;imgrefurl=http://</a:t>
            </a:r>
            <a:r>
              <a:rPr lang="es-PR" sz="1400" u="sng" dirty="0" smtClean="0">
                <a:hlinkClick r:id="rId3"/>
              </a:rPr>
              <a:t>es.123rf.com/photo_7588632_madre-de-ovejas-sonriente-de-dibujos-animados-con-beb-lactante.html&amp;docid=jdh7UMSthTO2FM&amp;w=132&amp;h=168&amp;ei=rb9fTvClHOnJsQKj2JG8Ag&amp;zoom=1&amp;iact=hc&amp;vpx=738&amp;vpy=228&amp;dur=3169&amp;hovh=134&amp;hovw=105&amp;tx=77&amp;ty=72&amp;page=3&amp;tbnh=134&amp;tbnw=105&amp;start=34&amp;ndsp=18&amp;ved=1t:429,r:3,s:34&amp;biw=1280&amp;bih=641</a:t>
            </a:r>
            <a:endParaRPr lang="es-PR" sz="1400" u="sng" dirty="0" smtClean="0"/>
          </a:p>
          <a:p>
            <a:endParaRPr lang="en-US" sz="1400" dirty="0" smtClean="0"/>
          </a:p>
          <a:p>
            <a:endParaRPr lang="en-US" sz="1400" dirty="0"/>
          </a:p>
          <a:p>
            <a:r>
              <a:rPr lang="es-PR" sz="1400" i="1" dirty="0"/>
              <a:t>Barn </a:t>
            </a:r>
            <a:r>
              <a:rPr lang="es-PR" sz="1400" i="1" dirty="0" err="1"/>
              <a:t>Cartoon</a:t>
            </a:r>
            <a:r>
              <a:rPr lang="es-PR" sz="1400" i="1" dirty="0"/>
              <a:t>.</a:t>
            </a:r>
            <a:r>
              <a:rPr lang="es-PR" sz="1400" dirty="0"/>
              <a:t> (2011). Recuperado el  31 de agosto de 2011, de </a:t>
            </a:r>
            <a:r>
              <a:rPr lang="es-PR" sz="1400" b="1" dirty="0"/>
              <a:t> </a:t>
            </a:r>
            <a:r>
              <a:rPr lang="es-PR" sz="1400" u="sng" dirty="0">
                <a:hlinkClick r:id="rId4"/>
              </a:rPr>
              <a:t>http://www.google.com.pr/imgres?q=barn+cartoon&amp;hl=es&amp;sa=X&amp;gbv=2&amp;tbm=isch&amp;tbnid=l8tH5QRZIr73yM:&amp;imgrefurl=http://www.123rf.com/photo_7630265_cartoon-red-barn.html&amp;docid=v3IbRFZcfJ6P9M&amp;w=159&amp;h=168&amp;ei=C8VfTt7MKIPfsQLgkukJ&amp;zoom=1&amp;iact=hc&amp;vpx=1080&amp;vpy=121&amp;dur=699&amp;hovh=134&amp;hovw=127&amp;tx=100&amp;ty=115&amp;page=5&amp;tbnh=134&amp;tbnw=127&amp;start=67&amp;ndsp=18&amp;ved=1t:429,r:17,s:67&amp;biw=1280&amp;bih=641</a:t>
            </a:r>
            <a:endParaRPr lang="en-US" sz="1400" dirty="0"/>
          </a:p>
          <a:p>
            <a:endParaRPr lang="en-US" sz="1100" dirty="0" smtClean="0"/>
          </a:p>
          <a:p>
            <a:endParaRPr lang="en-US" dirty="0"/>
          </a:p>
          <a:p>
            <a:endParaRPr lang="en-US" dirty="0"/>
          </a:p>
        </p:txBody>
      </p:sp>
    </p:spTree>
    <p:extLst>
      <p:ext uri="{BB962C8B-B14F-4D97-AF65-F5344CB8AC3E}">
        <p14:creationId xmlns:p14="http://schemas.microsoft.com/office/powerpoint/2010/main" val="1693114494"/>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988"/>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914400"/>
            <a:ext cx="6096000" cy="5463034"/>
          </a:xfrm>
          <a:prstGeom prst="rect">
            <a:avLst/>
          </a:prstGeom>
          <a:noFill/>
        </p:spPr>
        <p:txBody>
          <a:bodyPr wrap="square" rtlCol="0">
            <a:spAutoFit/>
          </a:bodyPr>
          <a:lstStyle/>
          <a:p>
            <a:pPr algn="ctr"/>
            <a:r>
              <a:rPr lang="en-US" b="1" dirty="0" err="1" smtClean="0"/>
              <a:t>Referencias</a:t>
            </a:r>
            <a:endParaRPr lang="en-US" b="1" dirty="0" smtClean="0"/>
          </a:p>
          <a:p>
            <a:endParaRPr lang="en-US" dirty="0"/>
          </a:p>
          <a:p>
            <a:endParaRPr lang="en-US" sz="1400" dirty="0" smtClean="0"/>
          </a:p>
          <a:p>
            <a:r>
              <a:rPr lang="es-PR" sz="1400" i="1" dirty="0" err="1" smtClean="0"/>
              <a:t>Cartoon</a:t>
            </a:r>
            <a:r>
              <a:rPr lang="es-PR" sz="1400" i="1" dirty="0" smtClean="0"/>
              <a:t> </a:t>
            </a:r>
            <a:r>
              <a:rPr lang="es-PR" sz="1400" i="1" dirty="0" err="1" smtClean="0"/>
              <a:t>Pig</a:t>
            </a:r>
            <a:r>
              <a:rPr lang="es-PR" sz="1400" i="1" dirty="0" smtClean="0"/>
              <a:t> Clip Art</a:t>
            </a:r>
            <a:r>
              <a:rPr lang="es-PR" sz="1400" dirty="0" smtClean="0"/>
              <a:t>. (2011). Recuperado el 29 de agosto de 2011, de </a:t>
            </a:r>
            <a:r>
              <a:rPr lang="es-PR" sz="1400" u="sng" dirty="0" smtClean="0">
                <a:hlinkClick r:id="rId3"/>
              </a:rPr>
              <a:t>http://www.google.com.pr/imgres?q=pig+cartoon&amp;hl=es&amp;gbv=2&amp;tbm=isch&amp;tbnid=dQhWMj-ugp2fCM:&amp;imgrefurl=http://www.primoclipart.com/view-clipart/cartoon-pig-clip-art&amp;docid=e6XXpxutv4IJLM&amp;w=800&amp;h=580&amp;ei=Kb9fTvaEEqPisQLmxaEe&amp;zoom=1&amp;iact=hc&amp;vpx=200&amp;vpy=293&amp;dur=355&amp;hovh=190&amp;hovw=263&amp;tx=157&amp;ty=109&amp;page=5&amp;tbnh=151&amp;tbnw=207&amp;start=69&amp;ndsp=19&amp;ved=1t:429,r:13,s:69&amp;biw=1280&amp;bih=641</a:t>
            </a:r>
            <a:endParaRPr lang="es-PR" sz="1400" u="sng" dirty="0" smtClean="0"/>
          </a:p>
          <a:p>
            <a:endParaRPr lang="es-PR" sz="1400" u="sng" dirty="0"/>
          </a:p>
          <a:p>
            <a:endParaRPr lang="en-US" sz="1400" dirty="0" smtClean="0"/>
          </a:p>
          <a:p>
            <a:r>
              <a:rPr lang="es-PR" sz="1400" i="1" dirty="0" smtClean="0"/>
              <a:t>La cajita.</a:t>
            </a:r>
            <a:r>
              <a:rPr lang="es-PR" sz="1400" dirty="0" smtClean="0"/>
              <a:t> (2011). Recuperado el 30 de agosto de 2011, de </a:t>
            </a:r>
            <a:r>
              <a:rPr lang="es-PR" sz="1400" b="1" dirty="0" smtClean="0"/>
              <a:t> </a:t>
            </a:r>
            <a:r>
              <a:rPr lang="es-PR" sz="1400" u="sng" dirty="0" smtClean="0">
                <a:hlinkClick r:id="rId4"/>
              </a:rPr>
              <a:t>http://www.google.com.pr/imgres?q=cajita&amp;hl=es&amp;gbv=2&amp;tbm=isch&amp;tbnid=_I5LdvOVlovT5M:&amp;imgrefurl=http://anamilenapuerta.blogspot.com/2011/05/la-cajita.html&amp;docid=Ae7otwa-Tzah0M&amp;w=600&amp;h=450&amp;ei=z8NfTvOxBMLDsQKpsID8Dw&amp;zoom=1&amp;iact=hc&amp;vpx=158&amp;vpy=122&amp;dur=194&amp;hovh=194&amp;hovw=259&amp;tx=177&amp;ty=92&amp;page=1&amp;tbnh=146&amp;tbnw=135&amp;start=0&amp;ndsp=18&amp;ved=1t:429,r:0,s:0&amp;biw=1280&amp;bih=641</a:t>
            </a:r>
            <a:endParaRPr lang="en-US" sz="1400" dirty="0" smtClean="0"/>
          </a:p>
          <a:p>
            <a:endParaRPr lang="en-US" sz="1100" dirty="0" smtClean="0"/>
          </a:p>
          <a:p>
            <a:endParaRPr lang="en-US" dirty="0"/>
          </a:p>
          <a:p>
            <a:endParaRPr lang="en-US" dirty="0"/>
          </a:p>
        </p:txBody>
      </p:sp>
    </p:spTree>
    <p:extLst>
      <p:ext uri="{BB962C8B-B14F-4D97-AF65-F5344CB8AC3E}">
        <p14:creationId xmlns:p14="http://schemas.microsoft.com/office/powerpoint/2010/main" val="3070842590"/>
      </p:ext>
    </p:extLst>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988"/>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914400"/>
            <a:ext cx="6096000" cy="3970318"/>
          </a:xfrm>
          <a:prstGeom prst="rect">
            <a:avLst/>
          </a:prstGeom>
          <a:noFill/>
        </p:spPr>
        <p:txBody>
          <a:bodyPr wrap="square" rtlCol="0">
            <a:spAutoFit/>
          </a:bodyPr>
          <a:lstStyle/>
          <a:p>
            <a:pPr algn="ctr"/>
            <a:r>
              <a:rPr lang="en-US" sz="2400" b="1" dirty="0" err="1" smtClean="0"/>
              <a:t>Créditos</a:t>
            </a:r>
            <a:endParaRPr lang="en-US" sz="2400" b="1" dirty="0" smtClean="0"/>
          </a:p>
          <a:p>
            <a:pPr algn="ctr"/>
            <a:endParaRPr lang="en-US" sz="2400" b="1" dirty="0"/>
          </a:p>
          <a:p>
            <a:pPr>
              <a:defRPr/>
            </a:pPr>
            <a:endParaRPr lang="es-PR" sz="2400" dirty="0" smtClean="0">
              <a:latin typeface="Arial" pitchFamily="34" charset="0"/>
              <a:cs typeface="Arial" pitchFamily="34" charset="0"/>
            </a:endParaRPr>
          </a:p>
          <a:p>
            <a:pPr>
              <a:defRPr/>
            </a:pPr>
            <a:r>
              <a:rPr lang="es-PR" sz="2400" dirty="0" err="1" smtClean="0">
                <a:latin typeface="Arial" pitchFamily="34" charset="0"/>
                <a:cs typeface="Arial" pitchFamily="34" charset="0"/>
              </a:rPr>
              <a:t>Power</a:t>
            </a:r>
            <a:r>
              <a:rPr lang="es-PR" sz="2400" dirty="0" smtClean="0">
                <a:latin typeface="Arial" pitchFamily="34" charset="0"/>
                <a:cs typeface="Arial" pitchFamily="34" charset="0"/>
              </a:rPr>
              <a:t> </a:t>
            </a:r>
            <a:r>
              <a:rPr lang="es-PR" sz="2400" dirty="0">
                <a:latin typeface="Arial" pitchFamily="34" charset="0"/>
                <a:cs typeface="Arial" pitchFamily="34" charset="0"/>
              </a:rPr>
              <a:t>Point </a:t>
            </a:r>
            <a:r>
              <a:rPr lang="es-PR" sz="2400" dirty="0" smtClean="0">
                <a:latin typeface="Arial" pitchFamily="34" charset="0"/>
                <a:cs typeface="Arial" pitchFamily="34" charset="0"/>
              </a:rPr>
              <a:t>&amp; Efectos – Alexandra M. Canabal</a:t>
            </a:r>
          </a:p>
          <a:p>
            <a:pPr>
              <a:defRPr/>
            </a:pPr>
            <a:endParaRPr lang="es-PR" sz="2400" dirty="0">
              <a:latin typeface="Arial" pitchFamily="34" charset="0"/>
              <a:cs typeface="Arial" pitchFamily="34" charset="0"/>
            </a:endParaRPr>
          </a:p>
          <a:p>
            <a:pPr>
              <a:defRPr/>
            </a:pPr>
            <a:r>
              <a:rPr lang="es-PR" sz="2400" dirty="0" smtClean="0">
                <a:latin typeface="Arial" pitchFamily="34" charset="0"/>
                <a:cs typeface="Arial" pitchFamily="34" charset="0"/>
              </a:rPr>
              <a:t>Editor – </a:t>
            </a:r>
            <a:r>
              <a:rPr lang="es-PR" sz="2400" dirty="0" err="1" smtClean="0">
                <a:latin typeface="Arial" pitchFamily="34" charset="0"/>
                <a:cs typeface="Arial" pitchFamily="34" charset="0"/>
              </a:rPr>
              <a:t>Izraim</a:t>
            </a:r>
            <a:r>
              <a:rPr lang="es-PR" sz="2400" dirty="0" smtClean="0">
                <a:latin typeface="Arial" pitchFamily="34" charset="0"/>
                <a:cs typeface="Arial" pitchFamily="34" charset="0"/>
              </a:rPr>
              <a:t> Robles  </a:t>
            </a:r>
            <a:endParaRPr lang="es-PR" sz="2400" dirty="0">
              <a:latin typeface="Arial" pitchFamily="34" charset="0"/>
              <a:cs typeface="Arial" pitchFamily="34" charset="0"/>
            </a:endParaRPr>
          </a:p>
          <a:p>
            <a:pPr eaLnBrk="1" hangingPunct="1">
              <a:defRPr/>
            </a:pPr>
            <a:endParaRPr lang="es-PR" sz="2400" dirty="0" smtClean="0">
              <a:latin typeface="Arial" pitchFamily="34" charset="0"/>
              <a:cs typeface="Arial" pitchFamily="34" charset="0"/>
            </a:endParaRPr>
          </a:p>
          <a:p>
            <a:pPr eaLnBrk="1" hangingPunct="1">
              <a:defRPr/>
            </a:pPr>
            <a:r>
              <a:rPr lang="es-PR" sz="2400" dirty="0" smtClean="0">
                <a:latin typeface="Arial" pitchFamily="34" charset="0"/>
                <a:cs typeface="Arial" pitchFamily="34" charset="0"/>
              </a:rPr>
              <a:t>Cuento- Alexandra M. Sosa</a:t>
            </a:r>
            <a:endParaRPr lang="en-US" sz="2400" dirty="0"/>
          </a:p>
          <a:p>
            <a:endParaRPr lang="en-US" dirty="0"/>
          </a:p>
          <a:p>
            <a:endParaRPr lang="en-US" dirty="0"/>
          </a:p>
        </p:txBody>
      </p:sp>
    </p:spTree>
    <p:extLst>
      <p:ext uri="{BB962C8B-B14F-4D97-AF65-F5344CB8AC3E}">
        <p14:creationId xmlns:p14="http://schemas.microsoft.com/office/powerpoint/2010/main" val="1536305856"/>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pic>
        <p:nvPicPr>
          <p:cNvPr id="1026" name="Picture 2" descr="http://www.csuchico.edu/upe/performance/images/ThreeKidDraw.jpg"/>
          <p:cNvPicPr>
            <a:picLocks noChangeAspect="1" noChangeArrowheads="1"/>
          </p:cNvPicPr>
          <p:nvPr/>
        </p:nvPicPr>
        <p:blipFill>
          <a:blip r:embed="rId3" cstate="print"/>
          <a:srcRect/>
          <a:stretch>
            <a:fillRect/>
          </a:stretch>
        </p:blipFill>
        <p:spPr bwMode="auto">
          <a:xfrm>
            <a:off x="2438400" y="3200400"/>
            <a:ext cx="3810000" cy="27717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mamalisa.com/images/misc/girl_and_fairy.gif"/>
          <p:cNvPicPr>
            <a:picLocks noChangeAspect="1" noChangeArrowheads="1"/>
          </p:cNvPicPr>
          <p:nvPr/>
        </p:nvPicPr>
        <p:blipFill>
          <a:blip r:embed="rId4" cstate="print"/>
          <a:srcRect/>
          <a:stretch>
            <a:fillRect/>
          </a:stretch>
        </p:blipFill>
        <p:spPr bwMode="auto">
          <a:xfrm rot="20621030">
            <a:off x="446980" y="546071"/>
            <a:ext cx="1981200" cy="18386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http://s1.webstarts.com/futurekiddie/uploads/child_drawing_1.jpg"/>
          <p:cNvPicPr>
            <a:picLocks noChangeAspect="1" noChangeArrowheads="1"/>
          </p:cNvPicPr>
          <p:nvPr/>
        </p:nvPicPr>
        <p:blipFill>
          <a:blip r:embed="rId5" cstate="print"/>
          <a:srcRect/>
          <a:stretch>
            <a:fillRect/>
          </a:stretch>
        </p:blipFill>
        <p:spPr bwMode="auto">
          <a:xfrm rot="925268">
            <a:off x="6284004" y="4367821"/>
            <a:ext cx="2133600" cy="17029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65" name="Picture 7"/>
          <p:cNvPicPr>
            <a:picLocks noChangeAspect="1" noChangeArrowheads="1"/>
          </p:cNvPicPr>
          <p:nvPr/>
        </p:nvPicPr>
        <p:blipFill>
          <a:blip r:embed="rId6" cstate="print"/>
          <a:srcRect l="14583" t="14922" r="14583" b="10464"/>
          <a:stretch>
            <a:fillRect/>
          </a:stretch>
        </p:blipFill>
        <p:spPr bwMode="auto">
          <a:xfrm>
            <a:off x="6172200" y="838200"/>
            <a:ext cx="2293938" cy="2362200"/>
          </a:xfrm>
          <a:prstGeom prst="rect">
            <a:avLst/>
          </a:prstGeom>
          <a:noFill/>
          <a:ln w="9525">
            <a:noFill/>
            <a:miter lim="800000"/>
            <a:headEnd/>
            <a:tailEnd/>
          </a:ln>
        </p:spPr>
      </p:pic>
      <p:sp>
        <p:nvSpPr>
          <p:cNvPr id="5" name="TextBox 4"/>
          <p:cNvSpPr txBox="1"/>
          <p:nvPr/>
        </p:nvSpPr>
        <p:spPr>
          <a:xfrm>
            <a:off x="1295400" y="914400"/>
            <a:ext cx="6858000" cy="1920875"/>
          </a:xfrm>
          <a:prstGeom prst="rect">
            <a:avLst/>
          </a:prstGeom>
          <a:noFill/>
        </p:spPr>
        <p:txBody>
          <a:bodyPr>
            <a:spAutoFit/>
          </a:bodyPr>
          <a:lstStyle/>
          <a:p>
            <a:pPr algn="ctr"/>
            <a:r>
              <a:rPr lang="es-PR" sz="6000" b="1" dirty="0">
                <a:solidFill>
                  <a:srgbClr val="00B0F0"/>
                </a:solidFill>
                <a:effectLst>
                  <a:outerShdw blurRad="38100" dist="38100" dir="2700000" algn="tl">
                    <a:srgbClr val="C0C0C0"/>
                  </a:outerShdw>
                </a:effectLst>
                <a:latin typeface="Catchup Thin"/>
              </a:rPr>
              <a:t>Gracias por </a:t>
            </a:r>
          </a:p>
          <a:p>
            <a:pPr algn="ctr"/>
            <a:r>
              <a:rPr lang="es-PR" sz="6000" b="1" dirty="0">
                <a:solidFill>
                  <a:srgbClr val="00B0F0"/>
                </a:solidFill>
                <a:effectLst>
                  <a:outerShdw blurRad="38100" dist="38100" dir="2700000" algn="tl">
                    <a:srgbClr val="C0C0C0"/>
                  </a:outerShdw>
                </a:effectLst>
                <a:latin typeface="Catchup Thin"/>
              </a:rPr>
              <a:t>su atención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457200" y="609600"/>
            <a:ext cx="7543800" cy="769441"/>
          </a:xfrm>
          <a:prstGeom prst="rect">
            <a:avLst/>
          </a:prstGeom>
          <a:noFill/>
        </p:spPr>
        <p:txBody>
          <a:bodyPr wrap="square">
            <a:spAutoFit/>
          </a:bodyPr>
          <a:lstStyle/>
          <a:p>
            <a:pPr algn="ctr" fontAlgn="auto">
              <a:spcBef>
                <a:spcPts val="0"/>
              </a:spcBef>
              <a:spcAft>
                <a:spcPts val="0"/>
              </a:spcAft>
              <a:defRPr/>
            </a:pPr>
            <a:r>
              <a:rPr lang="en-US" sz="4400" b="1" u="sng" dirty="0" smtClean="0">
                <a:solidFill>
                  <a:srgbClr val="00B0F0"/>
                </a:solidFill>
                <a:effectLst>
                  <a:outerShdw blurRad="38100" dist="38100" dir="2700000" algn="tl">
                    <a:srgbClr val="000000">
                      <a:alpha val="43137"/>
                    </a:srgbClr>
                  </a:outerShdw>
                </a:effectLst>
                <a:latin typeface="Catchup Thin" pitchFamily="2" charset="0"/>
              </a:rPr>
              <a:t>Un </a:t>
            </a:r>
            <a:r>
              <a:rPr lang="en-US" sz="4400" b="1" u="sng" dirty="0" err="1" smtClean="0">
                <a:solidFill>
                  <a:srgbClr val="00B0F0"/>
                </a:solidFill>
                <a:effectLst>
                  <a:outerShdw blurRad="38100" dist="38100" dir="2700000" algn="tl">
                    <a:srgbClr val="000000">
                      <a:alpha val="43137"/>
                    </a:srgbClr>
                  </a:outerShdw>
                </a:effectLst>
                <a:latin typeface="Catchup Thin" pitchFamily="2" charset="0"/>
              </a:rPr>
              <a:t>pollito</a:t>
            </a:r>
            <a:r>
              <a:rPr lang="en-US" sz="4400" b="1" u="sng" dirty="0" smtClean="0">
                <a:solidFill>
                  <a:srgbClr val="00B0F0"/>
                </a:solidFill>
                <a:effectLst>
                  <a:outerShdw blurRad="38100" dist="38100" dir="2700000" algn="tl">
                    <a:srgbClr val="000000">
                      <a:alpha val="43137"/>
                    </a:srgbClr>
                  </a:outerShdw>
                </a:effectLst>
                <a:latin typeface="Catchup Thin" pitchFamily="2" charset="0"/>
              </a:rPr>
              <a:t> </a:t>
            </a:r>
            <a:r>
              <a:rPr lang="en-US" sz="4400" b="1" u="sng" dirty="0" err="1" smtClean="0">
                <a:solidFill>
                  <a:srgbClr val="00B0F0"/>
                </a:solidFill>
                <a:effectLst>
                  <a:outerShdw blurRad="38100" dist="38100" dir="2700000" algn="tl">
                    <a:srgbClr val="000000">
                      <a:alpha val="43137"/>
                    </a:srgbClr>
                  </a:outerShdw>
                </a:effectLst>
                <a:latin typeface="Catchup Thin" pitchFamily="2" charset="0"/>
              </a:rPr>
              <a:t>generoso</a:t>
            </a:r>
            <a:r>
              <a:rPr lang="en-US" sz="4400" b="1" u="sng" dirty="0" smtClean="0">
                <a:solidFill>
                  <a:srgbClr val="00B0F0"/>
                </a:solidFill>
                <a:effectLst>
                  <a:outerShdw blurRad="38100" dist="38100" dir="2700000" algn="tl">
                    <a:srgbClr val="000000">
                      <a:alpha val="43137"/>
                    </a:srgbClr>
                  </a:outerShdw>
                </a:effectLst>
                <a:latin typeface="Catchup Thin" pitchFamily="2" charset="0"/>
              </a:rPr>
              <a:t> </a:t>
            </a:r>
            <a:endParaRPr lang="en-US" sz="4400" b="1" u="sng" dirty="0">
              <a:solidFill>
                <a:srgbClr val="00B0F0"/>
              </a:solidFill>
              <a:effectLst>
                <a:outerShdw blurRad="38100" dist="38100" dir="2700000" algn="tl">
                  <a:srgbClr val="000000">
                    <a:alpha val="43137"/>
                  </a:srgbClr>
                </a:outerShdw>
              </a:effectLst>
              <a:latin typeface="Catchup Thin" pitchFamily="2" charset="0"/>
            </a:endParaRPr>
          </a:p>
        </p:txBody>
      </p:sp>
      <p:sp>
        <p:nvSpPr>
          <p:cNvPr id="10" name="TextBox 9"/>
          <p:cNvSpPr txBox="1"/>
          <p:nvPr/>
        </p:nvSpPr>
        <p:spPr>
          <a:xfrm>
            <a:off x="685800" y="2057400"/>
            <a:ext cx="7620000" cy="369332"/>
          </a:xfrm>
          <a:prstGeom prst="rect">
            <a:avLst/>
          </a:prstGeom>
          <a:noFill/>
        </p:spPr>
        <p:txBody>
          <a:bodyPr wrap="square" rtlCol="0">
            <a:spAutoFit/>
          </a:bodyPr>
          <a:lstStyle/>
          <a:p>
            <a:endParaRPr lang="en-US" dirty="0"/>
          </a:p>
        </p:txBody>
      </p:sp>
      <p:graphicFrame>
        <p:nvGraphicFramePr>
          <p:cNvPr id="15" name="Table 14"/>
          <p:cNvGraphicFramePr>
            <a:graphicFrameLocks noGrp="1"/>
          </p:cNvGraphicFramePr>
          <p:nvPr/>
        </p:nvGraphicFramePr>
        <p:xfrm>
          <a:off x="533399" y="1904999"/>
          <a:ext cx="7467601" cy="3838194"/>
        </p:xfrm>
        <a:graphic>
          <a:graphicData uri="http://schemas.openxmlformats.org/drawingml/2006/table">
            <a:tbl>
              <a:tblPr/>
              <a:tblGrid>
                <a:gridCol w="7467601"/>
              </a:tblGrid>
              <a:tr h="2743201">
                <a:tc>
                  <a:txBody>
                    <a:bodyPr/>
                    <a:lstStyle/>
                    <a:p>
                      <a:pPr marL="0" marR="0" lvl="0" indent="457200" algn="just" defTabSz="914400" rtl="0" eaLnBrk="1" fontAlgn="base" latinLnBrk="0" hangingPunct="1">
                        <a:lnSpc>
                          <a:spcPct val="115000"/>
                        </a:lnSpc>
                        <a:spcBef>
                          <a:spcPts val="0"/>
                        </a:spcBef>
                        <a:spcAft>
                          <a:spcPts val="0"/>
                        </a:spcAft>
                        <a:buClrTx/>
                        <a:buSzTx/>
                        <a:buFontTx/>
                        <a:buNone/>
                        <a:tabLst/>
                        <a:defRPr/>
                      </a:pP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Erase una vez un pequeño pollito llamado </a:t>
                      </a:r>
                      <a:r>
                        <a:rPr kumimoji="0" lang="es-PR" sz="3200" b="0" i="0" u="none" strike="noStrike" cap="none" normalizeH="0" baseline="0" dirty="0" err="1" smtClean="0">
                          <a:ln>
                            <a:noFill/>
                          </a:ln>
                          <a:solidFill>
                            <a:srgbClr val="4CC10B"/>
                          </a:solidFill>
                          <a:effectLst/>
                          <a:latin typeface="Arial" pitchFamily="34" charset="0"/>
                          <a:ea typeface="Calibri" pitchFamily="34" charset="0"/>
                          <a:cs typeface="Times New Roman" pitchFamily="18" charset="0"/>
                        </a:rPr>
                        <a:t>Quirimbolo</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 que vagaba por una granja perdido y con mucha hambre. Un día se encontró con un cerdito llamado Pepo que le entregó una cajita mágica</a:t>
                      </a:r>
                      <a:r>
                        <a:rPr kumimoji="0" lang="es-PR" sz="3200" b="0" i="0" u="none" strike="noStrike" cap="none" normalizeH="0" baseline="0" dirty="0" smtClean="0">
                          <a:ln>
                            <a:noFill/>
                          </a:ln>
                          <a:solidFill>
                            <a:srgbClr val="0097CC"/>
                          </a:solidFill>
                          <a:effectLst/>
                          <a:latin typeface="Arial" pitchFamily="34" charset="0"/>
                          <a:ea typeface="Calibri" pitchFamily="34" charset="0"/>
                          <a:cs typeface="Times New Roman" pitchFamily="18" charset="0"/>
                        </a:rPr>
                        <a:t>.</a:t>
                      </a:r>
                      <a:endParaRPr kumimoji="0" lang="es-PR" sz="3200" b="0" i="0" u="none" strike="noStrike" cap="none" normalizeH="0" baseline="0" dirty="0" smtClean="0">
                        <a:ln>
                          <a:noFill/>
                        </a:ln>
                        <a:solidFill>
                          <a:srgbClr val="0097CC"/>
                        </a:solidFill>
                        <a:effectLst/>
                        <a:latin typeface="Arial" pitchFamily="34" charset="0"/>
                      </a:endParaRPr>
                    </a:p>
                    <a:p>
                      <a:pPr marL="0" marR="0" indent="457200" algn="just" fontAlgn="base">
                        <a:lnSpc>
                          <a:spcPct val="115000"/>
                        </a:lnSpc>
                        <a:spcBef>
                          <a:spcPts val="0"/>
                        </a:spcBef>
                        <a:spcAft>
                          <a:spcPts val="0"/>
                        </a:spcAft>
                      </a:pPr>
                      <a:endParaRPr lang="es-PR" sz="5900" dirty="0">
                        <a:latin typeface="Calibri"/>
                        <a:ea typeface="Calibri"/>
                        <a:cs typeface="Times New Roman"/>
                      </a:endParaRPr>
                    </a:p>
                  </a:txBody>
                  <a:tcPr marL="0" marR="0" marT="0" marB="0">
                    <a:lnL>
                      <a:noFill/>
                    </a:lnL>
                    <a:lnR>
                      <a:noFill/>
                    </a:lnR>
                    <a:lnT>
                      <a:noFill/>
                    </a:lnT>
                    <a:lnB>
                      <a:noFill/>
                    </a:lnB>
                  </a:tcPr>
                </a:tc>
              </a:tr>
            </a:tbl>
          </a:graphicData>
        </a:graphic>
      </p:graphicFrame>
      <p:sp>
        <p:nvSpPr>
          <p:cNvPr id="30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1" name="Rectangle 9"/>
          <p:cNvSpPr>
            <a:spLocks noChangeArrowheads="1"/>
          </p:cNvSpPr>
          <p:nvPr/>
        </p:nvSpPr>
        <p:spPr bwMode="auto">
          <a:xfrm>
            <a:off x="0" y="4572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PR" sz="1800" b="0" i="0" u="none" strike="noStrike" cap="none" normalizeH="0" baseline="0" dirty="0" smtClean="0">
              <a:ln>
                <a:noFill/>
              </a:ln>
              <a:solidFill>
                <a:schemeClr val="tx1"/>
              </a:solidFill>
              <a:effectLst/>
              <a:latin typeface="Arial" pitchFamily="34" charset="0"/>
            </a:endParaRPr>
          </a:p>
        </p:txBody>
      </p:sp>
      <p:pic>
        <p:nvPicPr>
          <p:cNvPr id="16" name="Picture 4" descr="http://t2.gstatic.com/images?q=tbn:ANd9GcQv-s1j8BNyz2Nd6aYVVFKQIfQZl6GZjLqEFr_jb3b3he2gKhIz"/>
          <p:cNvPicPr>
            <a:picLocks noChangeAspect="1" noChangeArrowheads="1"/>
          </p:cNvPicPr>
          <p:nvPr/>
        </p:nvPicPr>
        <p:blipFill>
          <a:blip r:embed="rId3" cstate="print"/>
          <a:srcRect/>
          <a:stretch>
            <a:fillRect/>
          </a:stretch>
        </p:blipFill>
        <p:spPr bwMode="auto">
          <a:xfrm>
            <a:off x="3733800" y="4876800"/>
            <a:ext cx="1020763" cy="10858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6" name="Rectangle 5"/>
          <p:cNvSpPr/>
          <p:nvPr/>
        </p:nvSpPr>
        <p:spPr>
          <a:xfrm>
            <a:off x="685800" y="762001"/>
            <a:ext cx="7620000" cy="5509200"/>
          </a:xfrm>
          <a:prstGeom prst="rect">
            <a:avLst/>
          </a:prstGeom>
        </p:spPr>
        <p:txBody>
          <a:bodyPr wrap="square">
            <a:spAutoFit/>
          </a:bodyPr>
          <a:lstStyle/>
          <a:p>
            <a:pPr lvl="0" indent="457200"/>
            <a:endParaRPr lang="es-PR" sz="3200" dirty="0" smtClean="0">
              <a:latin typeface="Arial" pitchFamily="34" charset="0"/>
              <a:ea typeface="Calibri" pitchFamily="34" charset="0"/>
              <a:cs typeface="Times New Roman" pitchFamily="18" charset="0"/>
            </a:endParaRPr>
          </a:p>
          <a:p>
            <a:pPr lvl="0" indent="457200"/>
            <a:endParaRPr lang="es-PR" sz="3200" dirty="0" smtClean="0">
              <a:latin typeface="Arial" pitchFamily="34" charset="0"/>
              <a:ea typeface="Calibri" pitchFamily="34" charset="0"/>
              <a:cs typeface="Times New Roman" pitchFamily="18" charset="0"/>
            </a:endParaRPr>
          </a:p>
          <a:p>
            <a:pPr lvl="0" indent="457200"/>
            <a:r>
              <a:rPr lang="es-PR" sz="3200" dirty="0" smtClean="0">
                <a:solidFill>
                  <a:srgbClr val="4CC10B"/>
                </a:solidFill>
                <a:latin typeface="Arial" pitchFamily="34" charset="0"/>
                <a:ea typeface="Calibri" pitchFamily="34" charset="0"/>
                <a:cs typeface="Times New Roman" pitchFamily="18" charset="0"/>
              </a:rPr>
              <a:t>Pepo le dijo que la cajita tenía mucha comida pero que tenía que saber cuándo abrirla, o sea, cuando él entendiera que fuera necesario.    </a:t>
            </a:r>
          </a:p>
          <a:p>
            <a:pPr lvl="0" indent="457200" eaLnBrk="0" hangingPunct="0"/>
            <a:r>
              <a:rPr lang="es-PR" sz="3200" dirty="0" smtClean="0">
                <a:solidFill>
                  <a:srgbClr val="4CC10B"/>
                </a:solidFill>
                <a:latin typeface="Arial" pitchFamily="34" charset="0"/>
                <a:ea typeface="Calibri" pitchFamily="34" charset="0"/>
                <a:cs typeface="Times New Roman" pitchFamily="18" charset="0"/>
              </a:rPr>
              <a:t>  </a:t>
            </a:r>
            <a:r>
              <a:rPr lang="es-PR" sz="3200" dirty="0" err="1" smtClean="0">
                <a:solidFill>
                  <a:srgbClr val="4CC10B"/>
                </a:solidFill>
                <a:latin typeface="Arial" pitchFamily="34" charset="0"/>
                <a:ea typeface="Calibri" pitchFamily="34" charset="0"/>
                <a:cs typeface="Times New Roman" pitchFamily="18" charset="0"/>
              </a:rPr>
              <a:t>Quirimbolo</a:t>
            </a:r>
            <a:r>
              <a:rPr lang="es-PR" sz="3200" dirty="0" smtClean="0">
                <a:solidFill>
                  <a:srgbClr val="4CC10B"/>
                </a:solidFill>
                <a:latin typeface="Arial" pitchFamily="34" charset="0"/>
                <a:ea typeface="Calibri" pitchFamily="34" charset="0"/>
                <a:cs typeface="Times New Roman" pitchFamily="18" charset="0"/>
              </a:rPr>
              <a:t> inmediatamente pensó en abrirla pero decidió esperar un poco más a ver si encontraba una razón más fuerte para abrirla y no simplemente porque él tenía hambre. </a:t>
            </a:r>
            <a:endParaRPr lang="es-PR" sz="3200" dirty="0" smtClean="0">
              <a:solidFill>
                <a:srgbClr val="4CC10B"/>
              </a:solidFill>
              <a:latin typeface="Arial" pitchFamily="34" charset="0"/>
            </a:endParaRPr>
          </a:p>
        </p:txBody>
      </p:sp>
      <p:pic>
        <p:nvPicPr>
          <p:cNvPr id="8" name="Picture 7" descr="http://t2.gstatic.com/images?q=tbn:ANd9GcR61EZtPtiRnP0hBbAQg1IOC5PgFWxhNcc0Dq3EXjCZQj5uJg1cFA"/>
          <p:cNvPicPr>
            <a:picLocks noChangeAspect="1" noChangeArrowheads="1"/>
          </p:cNvPicPr>
          <p:nvPr/>
        </p:nvPicPr>
        <p:blipFill>
          <a:blip r:embed="rId3" cstate="print"/>
          <a:srcRect/>
          <a:stretch>
            <a:fillRect/>
          </a:stretch>
        </p:blipFill>
        <p:spPr bwMode="auto">
          <a:xfrm>
            <a:off x="3505200" y="457200"/>
            <a:ext cx="2074862" cy="131445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plus(in)">
                                      <p:cBhvr>
                                        <p:cTn id="7" dur="2000"/>
                                        <p:tgtEl>
                                          <p:spTgt spid="6">
                                            <p:txEl>
                                              <p:pRg st="2" end="2"/>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plus(in)">
                                      <p:cBhvr>
                                        <p:cTn id="10" dur="20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22529" name="Rectangle 1"/>
          <p:cNvSpPr>
            <a:spLocks noChangeArrowheads="1"/>
          </p:cNvSpPr>
          <p:nvPr/>
        </p:nvSpPr>
        <p:spPr bwMode="auto">
          <a:xfrm>
            <a:off x="685800" y="685800"/>
            <a:ext cx="7696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	Ese día luego de estar todo el día perdido, por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fin,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encontró el camino y llegó a su casa desconsolado porque pensaba que sería mucho el tiempo que tendría que esperar y él tenía mucha hambre, por lo que abrir esa cajita se volvería una fuerte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tentación.</a:t>
            </a:r>
            <a:r>
              <a:rPr kumimoji="0" lang="es-PR"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PR" sz="3200" b="0" i="0" u="none" strike="noStrike" cap="none" normalizeH="0" baseline="0" dirty="0" smtClean="0">
              <a:ln>
                <a:noFill/>
              </a:ln>
              <a:solidFill>
                <a:schemeClr val="tx1"/>
              </a:solidFill>
              <a:effectLst/>
              <a:latin typeface="Arial" pitchFamily="34" charset="0"/>
            </a:endParaRPr>
          </a:p>
        </p:txBody>
      </p:sp>
      <p:pic>
        <p:nvPicPr>
          <p:cNvPr id="6" name="Picture 10" descr="http://2.bp.blogspot.com/-Dm7CLDTidAI/Tb749Ge171I/AAAAAAAAAlg/pnaqK8L3Zrc/s1600/cajita0000.jpg"/>
          <p:cNvPicPr>
            <a:picLocks noChangeAspect="1" noChangeArrowheads="1"/>
          </p:cNvPicPr>
          <p:nvPr/>
        </p:nvPicPr>
        <p:blipFill>
          <a:blip r:embed="rId3" cstate="print"/>
          <a:srcRect/>
          <a:stretch>
            <a:fillRect/>
          </a:stretch>
        </p:blipFill>
        <p:spPr bwMode="auto">
          <a:xfrm>
            <a:off x="5029200" y="4343400"/>
            <a:ext cx="2154237" cy="1779588"/>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plus(in)">
                                      <p:cBhvr>
                                        <p:cTn id="7" dur="2000"/>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8" name="TextBox 7"/>
          <p:cNvSpPr txBox="1"/>
          <p:nvPr/>
        </p:nvSpPr>
        <p:spPr>
          <a:xfrm>
            <a:off x="685800" y="914400"/>
            <a:ext cx="7772400" cy="3539430"/>
          </a:xfrm>
          <a:prstGeom prst="rect">
            <a:avLst/>
          </a:prstGeom>
          <a:noFill/>
        </p:spPr>
        <p:txBody>
          <a:bodyPr wrap="square" rtlCol="0">
            <a:spAutoFit/>
          </a:bodyPr>
          <a:lstStyle/>
          <a:p>
            <a:r>
              <a:rPr lang="es-PR" sz="3200" dirty="0" smtClean="0">
                <a:solidFill>
                  <a:srgbClr val="4CC10B"/>
                </a:solidFill>
              </a:rPr>
              <a:t>	Al día siguiente </a:t>
            </a:r>
            <a:r>
              <a:rPr lang="es-PR" sz="3200" dirty="0" err="1" smtClean="0">
                <a:solidFill>
                  <a:srgbClr val="4CC10B"/>
                </a:solidFill>
              </a:rPr>
              <a:t>Quirimbolo</a:t>
            </a:r>
            <a:r>
              <a:rPr lang="es-PR" sz="3200" dirty="0" smtClean="0">
                <a:solidFill>
                  <a:srgbClr val="4CC10B"/>
                </a:solidFill>
              </a:rPr>
              <a:t> decidió caminar por la granja para ver si encontraba esa razón por la que él tendría que abrir la cajita. Después de un largo tiempo caminando, se encontró con su amiga Clarita, una hermosa ovejita que vivía en la misma granja. </a:t>
            </a:r>
            <a:endParaRPr lang="en-US" sz="3200" dirty="0">
              <a:solidFill>
                <a:srgbClr val="4CC10B"/>
              </a:solidFill>
            </a:endParaRPr>
          </a:p>
        </p:txBody>
      </p:sp>
      <p:pic>
        <p:nvPicPr>
          <p:cNvPr id="21511" name="Picture 1" descr="http://us.123rf.com/168nwm/forewer/forewer1008/forewer100800141/7588631-cartoon-smiling-sheep-mother-with-infant-baby.jpg"/>
          <p:cNvPicPr>
            <a:picLocks noChangeAspect="1" noChangeArrowheads="1"/>
          </p:cNvPicPr>
          <p:nvPr/>
        </p:nvPicPr>
        <p:blipFill>
          <a:blip r:embed="rId3" cstate="print"/>
          <a:srcRect/>
          <a:stretch>
            <a:fillRect/>
          </a:stretch>
        </p:blipFill>
        <p:spPr bwMode="auto">
          <a:xfrm>
            <a:off x="6477000" y="4038600"/>
            <a:ext cx="1905000" cy="19431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plus(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 calcmode="lin" valueType="num">
                                      <p:cBhvr additive="base">
                                        <p:cTn id="12" dur="500" fill="hold"/>
                                        <p:tgtEl>
                                          <p:spTgt spid="21511"/>
                                        </p:tgtEl>
                                        <p:attrNameLst>
                                          <p:attrName>ppt_x</p:attrName>
                                        </p:attrNameLst>
                                      </p:cBhvr>
                                      <p:tavLst>
                                        <p:tav tm="0">
                                          <p:val>
                                            <p:strVal val="#ppt_x"/>
                                          </p:val>
                                        </p:tav>
                                        <p:tav tm="100000">
                                          <p:val>
                                            <p:strVal val="#ppt_x"/>
                                          </p:val>
                                        </p:tav>
                                      </p:tavLst>
                                    </p:anim>
                                    <p:anim calcmode="lin" valueType="num">
                                      <p:cBhvr additive="base">
                                        <p:cTn id="13"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6" name="TextBox 5"/>
          <p:cNvSpPr txBox="1"/>
          <p:nvPr/>
        </p:nvSpPr>
        <p:spPr>
          <a:xfrm>
            <a:off x="533400" y="533400"/>
            <a:ext cx="4114800" cy="5632311"/>
          </a:xfrm>
          <a:prstGeom prst="rect">
            <a:avLst/>
          </a:prstGeom>
          <a:noFill/>
        </p:spPr>
        <p:txBody>
          <a:bodyPr wrap="square" rtlCol="0">
            <a:spAutoFit/>
          </a:bodyPr>
          <a:lstStyle/>
          <a:p>
            <a:r>
              <a:rPr lang="es-PR" sz="2400" dirty="0" smtClean="0">
                <a:solidFill>
                  <a:srgbClr val="4CC10B"/>
                </a:solidFill>
              </a:rPr>
              <a:t>	Clarita estaba muy triste porque su hermanita acababa de </a:t>
            </a:r>
            <a:r>
              <a:rPr lang="es-PR" sz="2400" dirty="0" smtClean="0">
                <a:solidFill>
                  <a:srgbClr val="4CC10B"/>
                </a:solidFill>
              </a:rPr>
              <a:t>nacer. </a:t>
            </a:r>
            <a:r>
              <a:rPr lang="es-PR" sz="2400" dirty="0">
                <a:solidFill>
                  <a:srgbClr val="4CC10B"/>
                </a:solidFill>
              </a:rPr>
              <a:t>E</a:t>
            </a:r>
            <a:r>
              <a:rPr lang="es-PR" sz="2400" dirty="0" smtClean="0">
                <a:solidFill>
                  <a:srgbClr val="4CC10B"/>
                </a:solidFill>
              </a:rPr>
              <a:t>staba </a:t>
            </a:r>
            <a:r>
              <a:rPr lang="es-PR" sz="2400" dirty="0" smtClean="0">
                <a:solidFill>
                  <a:srgbClr val="4CC10B"/>
                </a:solidFill>
              </a:rPr>
              <a:t>muy débil y se estaba muriendo debido a la escasez tan grande de comida que existía en la granja. Esto no permitía que sus padres consiguieran comida y la ovejita bebé necesitaba alimento. </a:t>
            </a:r>
            <a:r>
              <a:rPr lang="es-PR" sz="2400" dirty="0" err="1" smtClean="0">
                <a:solidFill>
                  <a:srgbClr val="4CC10B"/>
                </a:solidFill>
              </a:rPr>
              <a:t>Quirimbolo</a:t>
            </a:r>
            <a:r>
              <a:rPr lang="es-PR" sz="2400" dirty="0" smtClean="0">
                <a:solidFill>
                  <a:srgbClr val="4CC10B"/>
                </a:solidFill>
              </a:rPr>
              <a:t>, </a:t>
            </a:r>
            <a:r>
              <a:rPr lang="es-PR" sz="2400" dirty="0" smtClean="0">
                <a:solidFill>
                  <a:srgbClr val="4CC10B"/>
                </a:solidFill>
              </a:rPr>
              <a:t>conmovido con la situación por la que estaba </a:t>
            </a:r>
            <a:r>
              <a:rPr lang="es-PR" sz="2400" dirty="0" smtClean="0">
                <a:solidFill>
                  <a:srgbClr val="4CC10B"/>
                </a:solidFill>
              </a:rPr>
              <a:t>pasando, </a:t>
            </a:r>
            <a:r>
              <a:rPr lang="es-PR" sz="2400" dirty="0" smtClean="0">
                <a:solidFill>
                  <a:srgbClr val="4CC10B"/>
                </a:solidFill>
              </a:rPr>
              <a:t>Clarita decidió darle la cajita. </a:t>
            </a:r>
            <a:endParaRPr lang="en-US" sz="2400" dirty="0">
              <a:solidFill>
                <a:srgbClr val="4CC10B"/>
              </a:solidFill>
            </a:endParaRPr>
          </a:p>
        </p:txBody>
      </p:sp>
      <p:pic>
        <p:nvPicPr>
          <p:cNvPr id="1026" name="Picture 2"/>
          <p:cNvPicPr>
            <a:picLocks noChangeAspect="1" noChangeArrowheads="1"/>
          </p:cNvPicPr>
          <p:nvPr/>
        </p:nvPicPr>
        <p:blipFill>
          <a:blip r:embed="rId3" cstate="print"/>
          <a:srcRect/>
          <a:stretch>
            <a:fillRect/>
          </a:stretch>
        </p:blipFill>
        <p:spPr bwMode="auto">
          <a:xfrm>
            <a:off x="4876800" y="2362200"/>
            <a:ext cx="3153879" cy="2362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plus(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23557" name="Rectangle 5"/>
          <p:cNvSpPr>
            <a:spLocks noChangeArrowheads="1"/>
          </p:cNvSpPr>
          <p:nvPr/>
        </p:nvSpPr>
        <p:spPr bwMode="auto">
          <a:xfrm rot="10800000" flipV="1">
            <a:off x="2590800" y="771198"/>
            <a:ext cx="533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R"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PR" sz="28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Clarita sorprendida por ese regalo tan </a:t>
            </a:r>
            <a:r>
              <a:rPr kumimoji="0" lang="es-PR" sz="28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particular, </a:t>
            </a:r>
            <a:r>
              <a:rPr kumimoji="0" lang="es-PR" sz="28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le preguntó qué era. </a:t>
            </a:r>
            <a:r>
              <a:rPr kumimoji="0" lang="es-PR" sz="2800" b="0" i="0" u="none" strike="noStrike" cap="none" normalizeH="0" baseline="0" dirty="0" err="1" smtClean="0">
                <a:ln>
                  <a:noFill/>
                </a:ln>
                <a:solidFill>
                  <a:srgbClr val="4CC10B"/>
                </a:solidFill>
                <a:effectLst/>
                <a:latin typeface="Arial" pitchFamily="34" charset="0"/>
                <a:ea typeface="Calibri" pitchFamily="34" charset="0"/>
                <a:cs typeface="Times New Roman" pitchFamily="18" charset="0"/>
              </a:rPr>
              <a:t>Quirimbolo</a:t>
            </a:r>
            <a:r>
              <a:rPr kumimoji="0" lang="es-PR" sz="28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 le contesta que realmente no sabía lo que contenía la cajita pero que un cerdito se la había entregado y le había dicho que era comida pero que tenía que saber cuál era el momento indicado para abrirla. </a:t>
            </a:r>
            <a:endParaRPr kumimoji="0" lang="es-PR" sz="2800" b="0" i="0" u="none" strike="noStrike" cap="none" normalizeH="0" baseline="0" dirty="0" smtClean="0">
              <a:ln>
                <a:noFill/>
              </a:ln>
              <a:solidFill>
                <a:srgbClr val="4CC10B"/>
              </a:solidFill>
              <a:effectLst/>
              <a:latin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914400" y="609600"/>
            <a:ext cx="1666875" cy="153352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7010400" y="4495800"/>
            <a:ext cx="1309687" cy="1618146"/>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24577" name="Rectangle 1"/>
          <p:cNvSpPr>
            <a:spLocks noChangeArrowheads="1"/>
          </p:cNvSpPr>
          <p:nvPr/>
        </p:nvSpPr>
        <p:spPr bwMode="auto">
          <a:xfrm>
            <a:off x="685800" y="1066800"/>
            <a:ext cx="7543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Clarita muy sorprendida abre la cajita y al abrir la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misma,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el cielo se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iluminó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y en la granja apareció comida por todos lados. </a:t>
            </a:r>
            <a:endParaRPr kumimoji="0" lang="es-PR" sz="3200" b="0" i="0" u="none" strike="noStrike" cap="none" normalizeH="0" baseline="0" dirty="0" smtClean="0">
              <a:ln>
                <a:noFill/>
              </a:ln>
              <a:solidFill>
                <a:srgbClr val="4CC10B"/>
              </a:solidFill>
              <a:effectLst/>
              <a:latin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438400" y="3352800"/>
            <a:ext cx="4772025" cy="26860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26625" name="Rectangle 1"/>
          <p:cNvSpPr>
            <a:spLocks noChangeArrowheads="1"/>
          </p:cNvSpPr>
          <p:nvPr/>
        </p:nvSpPr>
        <p:spPr bwMode="auto">
          <a:xfrm>
            <a:off x="838200" y="609600"/>
            <a:ext cx="7239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La generosidad y paciencia de </a:t>
            </a:r>
            <a:r>
              <a:rPr kumimoji="0" lang="es-PR" sz="3200" b="0" i="0" u="none" strike="noStrike" cap="none" normalizeH="0" baseline="0" dirty="0" err="1" smtClean="0">
                <a:ln>
                  <a:noFill/>
                </a:ln>
                <a:solidFill>
                  <a:srgbClr val="4CC10B"/>
                </a:solidFill>
                <a:effectLst/>
                <a:latin typeface="Arial" pitchFamily="34" charset="0"/>
                <a:ea typeface="Calibri" pitchFamily="34" charset="0"/>
                <a:cs typeface="Times New Roman" pitchFamily="18" charset="0"/>
              </a:rPr>
              <a:t>Quirimbolo</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 fue la clave para terminar con la escasez de comida que existía y desde ese momento ninguno de los animalitos que vivían allí volvieron a pasar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hambre; </a:t>
            </a:r>
            <a:r>
              <a:rPr kumimoji="0" lang="es-PR" sz="3200" b="0" i="0" u="none" strike="noStrike" cap="none" normalizeH="0" baseline="0" dirty="0" smtClean="0">
                <a:ln>
                  <a:noFill/>
                </a:ln>
                <a:solidFill>
                  <a:srgbClr val="4CC10B"/>
                </a:solidFill>
                <a:effectLst/>
                <a:latin typeface="Arial" pitchFamily="34" charset="0"/>
                <a:ea typeface="Calibri" pitchFamily="34" charset="0"/>
                <a:cs typeface="Times New Roman" pitchFamily="18" charset="0"/>
              </a:rPr>
              <a:t>y de esa manera todos vivieron felices para siempre.  </a:t>
            </a:r>
            <a:endParaRPr kumimoji="0" lang="es-PR" sz="3200" b="0" i="0" u="none" strike="noStrike" cap="none" normalizeH="0" baseline="0" dirty="0" smtClean="0">
              <a:ln>
                <a:noFill/>
              </a:ln>
              <a:solidFill>
                <a:srgbClr val="4CC10B"/>
              </a:solidFill>
              <a:effectLst/>
              <a:latin typeface="Arial" pitchFamily="34" charset="0"/>
            </a:endParaRPr>
          </a:p>
        </p:txBody>
      </p:sp>
      <p:pic>
        <p:nvPicPr>
          <p:cNvPr id="26626" name="Picture 13" descr="http://us.cdn4.123rf.com/168nwm/clairev/clairev1009/clairev100900012/7929342-cartoon-red-barn-with-fence--illustration.jpg"/>
          <p:cNvPicPr>
            <a:picLocks noChangeAspect="1" noChangeArrowheads="1"/>
          </p:cNvPicPr>
          <p:nvPr/>
        </p:nvPicPr>
        <p:blipFill>
          <a:blip r:embed="rId3" cstate="print"/>
          <a:srcRect/>
          <a:stretch>
            <a:fillRect/>
          </a:stretch>
        </p:blipFill>
        <p:spPr bwMode="auto">
          <a:xfrm>
            <a:off x="2743200" y="4267200"/>
            <a:ext cx="3581400" cy="1752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Effect transition="in" filter="plus(in)">
                                      <p:cBhvr>
                                        <p:cTn id="7" dur="2000"/>
                                        <p:tgtEl>
                                          <p:spTgt spid="266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additive="base">
                                        <p:cTn id="12" dur="500" fill="hold"/>
                                        <p:tgtEl>
                                          <p:spTgt spid="26626"/>
                                        </p:tgtEl>
                                        <p:attrNameLst>
                                          <p:attrName>ppt_x</p:attrName>
                                        </p:attrNameLst>
                                      </p:cBhvr>
                                      <p:tavLst>
                                        <p:tav tm="0">
                                          <p:val>
                                            <p:strVal val="#ppt_x"/>
                                          </p:val>
                                        </p:tav>
                                        <p:tav tm="100000">
                                          <p:val>
                                            <p:strVal val="#ppt_x"/>
                                          </p:val>
                                        </p:tav>
                                      </p:tavLst>
                                    </p:anim>
                                    <p:anim calcmode="lin" valueType="num">
                                      <p:cBhvr additive="base">
                                        <p:cTn id="13"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389</TotalTime>
  <Words>307</Words>
  <Application>Microsoft Office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Estudiante</cp:lastModifiedBy>
  <cp:revision>35</cp:revision>
  <dcterms:created xsi:type="dcterms:W3CDTF">2010-02-11T21:08:53Z</dcterms:created>
  <dcterms:modified xsi:type="dcterms:W3CDTF">2011-09-13T18:10:56Z</dcterms:modified>
</cp:coreProperties>
</file>